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97" r:id="rId2"/>
    <p:sldId id="363" r:id="rId3"/>
    <p:sldId id="444" r:id="rId4"/>
    <p:sldId id="365" r:id="rId5"/>
    <p:sldId id="440" r:id="rId6"/>
    <p:sldId id="373" r:id="rId7"/>
    <p:sldId id="402" r:id="rId8"/>
    <p:sldId id="406" r:id="rId9"/>
    <p:sldId id="407" r:id="rId10"/>
    <p:sldId id="408" r:id="rId11"/>
    <p:sldId id="409" r:id="rId12"/>
    <p:sldId id="442" r:id="rId13"/>
    <p:sldId id="443" r:id="rId14"/>
    <p:sldId id="410" r:id="rId15"/>
    <p:sldId id="401" r:id="rId16"/>
    <p:sldId id="414" r:id="rId17"/>
    <p:sldId id="415" r:id="rId18"/>
    <p:sldId id="417" r:id="rId19"/>
    <p:sldId id="418" r:id="rId20"/>
    <p:sldId id="419" r:id="rId21"/>
    <p:sldId id="371" r:id="rId22"/>
    <p:sldId id="403" r:id="rId23"/>
    <p:sldId id="412" r:id="rId24"/>
    <p:sldId id="413" r:id="rId25"/>
    <p:sldId id="439" r:id="rId26"/>
    <p:sldId id="411" r:id="rId27"/>
    <p:sldId id="372" r:id="rId28"/>
    <p:sldId id="420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24" r:id="rId38"/>
    <p:sldId id="422" r:id="rId39"/>
    <p:sldId id="421" r:id="rId40"/>
    <p:sldId id="423" r:id="rId41"/>
    <p:sldId id="435" r:id="rId42"/>
    <p:sldId id="436" r:id="rId43"/>
    <p:sldId id="437" r:id="rId44"/>
    <p:sldId id="438" r:id="rId45"/>
    <p:sldId id="434" r:id="rId46"/>
    <p:sldId id="364" r:id="rId47"/>
    <p:sldId id="313" r:id="rId48"/>
    <p:sldId id="335" r:id="rId49"/>
    <p:sldId id="362" r:id="rId50"/>
    <p:sldId id="339" r:id="rId51"/>
  </p:sldIdLst>
  <p:sldSz cx="12192000" cy="6858000"/>
  <p:notesSz cx="6858000" cy="9144000"/>
  <p:embeddedFontLst>
    <p:embeddedFont>
      <p:font typeface="Cambria Math" panose="02040503050406030204" pitchFamily="18" charset="0"/>
      <p:regular r:id="rId53"/>
    </p:embeddedFont>
    <p:embeddedFont>
      <p:font typeface="Fira Sans" panose="020B05030500000200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3362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7333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825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73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3535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73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399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689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79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2911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260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294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3127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2037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4322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560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5318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1016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189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213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2213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7955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837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518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0954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080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67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624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441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18/06/2025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1258433" y="1680100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1258433" y="2532412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Synthetic control method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The problem of estimating the effect of a policy intervention is equivalent to the problem of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3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F0F83B-3CFC-012E-3B86-54CE4A9CEFF8}"/>
              </a:ext>
            </a:extLst>
          </p:cNvPr>
          <p:cNvSpPr txBox="1"/>
          <p:nvPr/>
        </p:nvSpPr>
        <p:spPr>
          <a:xfrm>
            <a:off x="5645147" y="4228919"/>
            <a:ext cx="563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</p:txBody>
      </p:sp>
    </p:spTree>
    <p:extLst>
      <p:ext uri="{BB962C8B-B14F-4D97-AF65-F5344CB8AC3E}">
        <p14:creationId xmlns:p14="http://schemas.microsoft.com/office/powerpoint/2010/main" val="3781597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can estimate the counterfactual as follows:</a:t>
                </a:r>
                <a:endParaRPr lang="en-US" sz="3200" b="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the time-series for donor pool unit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e.g., cigarette sales in Utah in 1989-2000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a weight for this state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e.g., a single value like 0.334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507" t="-15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16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099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7343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099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9922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6" t="-64789" r="-8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926" t="-64789" r="-7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26" t="-64789" r="-6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26" t="-64789" r="-5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4673" t="-64789" r="-405607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0000" t="-64789" r="-301852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00000" t="-64789" r="-201852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0000" t="-64789" r="-1852" b="-791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208929" r="-8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208929" r="-7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208929" r="-6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208929" r="-5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208929" r="-405607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314545" r="-8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314545" r="-7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314545" r="-6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314545" r="-5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314545" r="-405607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407143" r="-8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407143" r="-7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407143" r="-6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407143" r="-5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407143" r="-405607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507143" r="-8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507143" r="-7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507143" r="-6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507143" r="-5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507143" r="-405607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8182" r="-8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8182" r="-7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8182" r="-6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618182" r="-5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8182" r="-405607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705357" r="-8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705357" r="-7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705357" r="-6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705357" r="-5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705357" r="-405607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805357" r="-8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805357" r="-7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805357" r="-6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805357" r="-5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805357" r="-405607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905357" r="-8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905357" r="-7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905357" r="-6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905357" r="-5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905357" r="-405607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23636" r="-8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23636" r="-7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23636" r="-6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23636" r="-5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23636" r="-405607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103571" r="-8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103571" r="-7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103571" r="-6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103571" r="-5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103571" r="-405607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19655" y="3427733"/>
            <a:ext cx="591334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/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9BBC9B1-5396-7C3F-D122-95507E1D1BE0}"/>
              </a:ext>
            </a:extLst>
          </p:cNvPr>
          <p:cNvSpPr/>
          <p:nvPr/>
        </p:nvSpPr>
        <p:spPr>
          <a:xfrm>
            <a:off x="2687782" y="1711875"/>
            <a:ext cx="662000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848A47-ED88-A533-A21E-9C19FD5F82D2}"/>
              </a:ext>
            </a:extLst>
          </p:cNvPr>
          <p:cNvCxnSpPr>
            <a:cxnSpLocks/>
          </p:cNvCxnSpPr>
          <p:nvPr/>
        </p:nvCxnSpPr>
        <p:spPr>
          <a:xfrm>
            <a:off x="6632996" y="2569804"/>
            <a:ext cx="1397428" cy="0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BCC6BF8-A92E-A8EB-DE26-EC508272BB09}"/>
              </a:ext>
            </a:extLst>
          </p:cNvPr>
          <p:cNvSpPr/>
          <p:nvPr/>
        </p:nvSpPr>
        <p:spPr>
          <a:xfrm>
            <a:off x="4011781" y="1711875"/>
            <a:ext cx="2621215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10C99-CDC8-4A6C-DFE7-8400B13C63A2}"/>
              </a:ext>
            </a:extLst>
          </p:cNvPr>
          <p:cNvSpPr txBox="1"/>
          <p:nvPr/>
        </p:nvSpPr>
        <p:spPr>
          <a:xfrm>
            <a:off x="8492482" y="1527209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Estimate Weights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/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6C44C52-81B2-1F50-8DEC-A798B5CC8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87" y="-26007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295984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284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7343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284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9922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6" t="-64789" r="-8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926" t="-64789" r="-7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26" t="-64789" r="-6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26" t="-64789" r="-5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4673" t="-64789" r="-405607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0000" t="-64789" r="-301852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00000" t="-64789" r="-201852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0000" t="-64789" r="-1852" b="-8295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208929" r="-8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208929" r="-7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208929" r="-6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208929" r="-5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208929" r="-405607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314545" r="-8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314545" r="-7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314545" r="-6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314545" r="-5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314545" r="-405607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407143" r="-8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407143" r="-7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407143" r="-6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407143" r="-5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407143" r="-405607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507143" r="-8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507143" r="-7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507143" r="-6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507143" r="-5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507143" r="-405607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8182" r="-8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8182" r="-7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8182" r="-6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618182" r="-5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8182" r="-405607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8580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7188" r="-8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7188" r="-7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7188" r="-6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617188" r="-5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7188" r="-405607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838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728571" r="-8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728571" r="-7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728571" r="-6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728571" r="-5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728571" r="-405607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859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828571" r="-8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828571" r="-7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828571" r="-6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828571" r="-5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828571" r="-405607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44643" r="-8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44643" r="-7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44643" r="-6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44643" r="-5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44643" r="-405607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17460" r="-8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17460" r="-7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17460" r="-6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17460" r="-5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17460" r="-405607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19655" y="3427733"/>
            <a:ext cx="591334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/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9BBC9B1-5396-7C3F-D122-95507E1D1BE0}"/>
              </a:ext>
            </a:extLst>
          </p:cNvPr>
          <p:cNvSpPr/>
          <p:nvPr/>
        </p:nvSpPr>
        <p:spPr>
          <a:xfrm>
            <a:off x="2687782" y="1711875"/>
            <a:ext cx="662000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848A47-ED88-A533-A21E-9C19FD5F82D2}"/>
              </a:ext>
            </a:extLst>
          </p:cNvPr>
          <p:cNvCxnSpPr>
            <a:cxnSpLocks/>
          </p:cNvCxnSpPr>
          <p:nvPr/>
        </p:nvCxnSpPr>
        <p:spPr>
          <a:xfrm>
            <a:off x="6632996" y="2569804"/>
            <a:ext cx="1397428" cy="0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BCC6BF8-A92E-A8EB-DE26-EC508272BB09}"/>
              </a:ext>
            </a:extLst>
          </p:cNvPr>
          <p:cNvSpPr/>
          <p:nvPr/>
        </p:nvSpPr>
        <p:spPr>
          <a:xfrm>
            <a:off x="4011781" y="1711875"/>
            <a:ext cx="2621215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10C99-CDC8-4A6C-DFE7-8400B13C63A2}"/>
              </a:ext>
            </a:extLst>
          </p:cNvPr>
          <p:cNvSpPr txBox="1"/>
          <p:nvPr/>
        </p:nvSpPr>
        <p:spPr>
          <a:xfrm>
            <a:off x="8492482" y="1527209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Estimate Weights</a:t>
            </a:r>
            <a:endParaRPr lang="nl-NL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7E866-46F0-82D6-588E-956A98A13D2E}"/>
              </a:ext>
            </a:extLst>
          </p:cNvPr>
          <p:cNvSpPr/>
          <p:nvPr/>
        </p:nvSpPr>
        <p:spPr>
          <a:xfrm>
            <a:off x="4011780" y="3444784"/>
            <a:ext cx="2621215" cy="1860451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/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022EC-BA68-1E89-B2E6-8DEC23B9DB8A}"/>
              </a:ext>
            </a:extLst>
          </p:cNvPr>
          <p:cNvCxnSpPr>
            <a:cxnSpLocks/>
          </p:cNvCxnSpPr>
          <p:nvPr/>
        </p:nvCxnSpPr>
        <p:spPr>
          <a:xfrm>
            <a:off x="9840009" y="3185859"/>
            <a:ext cx="0" cy="75165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D30ADD-32F7-B9D1-4FAA-EB47C8BB4FD3}"/>
                  </a:ext>
                </a:extLst>
              </p:cNvPr>
              <p:cNvSpPr txBox="1"/>
              <p:nvPr/>
            </p:nvSpPr>
            <p:spPr>
              <a:xfrm>
                <a:off x="6371377" y="3856604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D30ADD-32F7-B9D1-4FAA-EB47C8BB4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3856604"/>
                <a:ext cx="6097508" cy="1172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A227AA-10FF-8D7C-D66F-7F035146ABDF}"/>
              </a:ext>
            </a:extLst>
          </p:cNvPr>
          <p:cNvCxnSpPr>
            <a:cxnSpLocks/>
          </p:cNvCxnSpPr>
          <p:nvPr/>
        </p:nvCxnSpPr>
        <p:spPr>
          <a:xfrm flipH="1">
            <a:off x="3349782" y="4460039"/>
            <a:ext cx="4701467" cy="0"/>
          </a:xfrm>
          <a:prstGeom prst="straightConnector1">
            <a:avLst/>
          </a:prstGeom>
          <a:ln w="635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3FCC5-5644-4A64-33CE-CEB60ABDB79E}"/>
                  </a:ext>
                </a:extLst>
              </p:cNvPr>
              <p:cNvSpPr txBox="1"/>
              <p:nvPr/>
            </p:nvSpPr>
            <p:spPr>
              <a:xfrm>
                <a:off x="2570095" y="5792897"/>
                <a:ext cx="6260840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3FCC5-5644-4A64-33CE-CEB60ABD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095" y="5792897"/>
                <a:ext cx="6260840" cy="685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6C44C52-81B2-1F50-8DEC-A798B5CC8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87" y="-26007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73B67-759C-9AC7-E11D-6540559B54F4}"/>
              </a:ext>
            </a:extLst>
          </p:cNvPr>
          <p:cNvSpPr txBox="1"/>
          <p:nvPr/>
        </p:nvSpPr>
        <p:spPr>
          <a:xfrm>
            <a:off x="8289660" y="5179734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Impute counterfactual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B4443-BD65-5BC1-72AC-3B191341F1EA}"/>
                  </a:ext>
                </a:extLst>
              </p:cNvPr>
              <p:cNvSpPr txBox="1"/>
              <p:nvPr/>
            </p:nvSpPr>
            <p:spPr>
              <a:xfrm>
                <a:off x="10936611" y="4275373"/>
                <a:ext cx="829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B4443-BD65-5BC1-72AC-3B191341F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1" y="4275373"/>
                <a:ext cx="8292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7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BCC9E-C2DC-F2C5-F7CE-208D7FBC57E8}"/>
                  </a:ext>
                </a:extLst>
              </p:cNvPr>
              <p:cNvSpPr txBox="1"/>
              <p:nvPr/>
            </p:nvSpPr>
            <p:spPr>
              <a:xfrm>
                <a:off x="9182108" y="2775550"/>
                <a:ext cx="965200" cy="65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BCC9E-C2DC-F2C5-F7CE-208D7FBC5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8" y="2775550"/>
                <a:ext cx="965200" cy="653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522DB-AE89-C8C9-ED16-EA60941B58D2}"/>
                  </a:ext>
                </a:extLst>
              </p:cNvPr>
              <p:cNvSpPr txBox="1"/>
              <p:nvPr/>
            </p:nvSpPr>
            <p:spPr>
              <a:xfrm>
                <a:off x="9461508" y="4236050"/>
                <a:ext cx="965200" cy="648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522DB-AE89-C8C9-ED16-EA60941B5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508" y="4236050"/>
                <a:ext cx="965200" cy="648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08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Three questions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How to choose the weights?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Which units can go in the donor pool?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How to make sure that the synthetic control is interpretable?</a:t>
            </a:r>
          </a:p>
        </p:txBody>
      </p:sp>
    </p:spTree>
    <p:extLst>
      <p:ext uri="{BB962C8B-B14F-4D97-AF65-F5344CB8AC3E}">
        <p14:creationId xmlns:p14="http://schemas.microsoft.com/office/powerpoint/2010/main" val="363037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5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Choose weights such that the synthetic control </a:t>
            </a: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looks like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the treated unit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Use only pre-intervention data for this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Weights should be positive and sum to one</a:t>
            </a:r>
            <a:br>
              <a:rPr lang="en-GB" sz="32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itchFamily="34"/>
              </a:rPr>
              <a:t>Interpolation constraint / convex hull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2380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What does it mean to looks like California? This is a choice by the researcher!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Pre-intervention target variables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Cigarette sales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Pre-intervention covariates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Population composition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Average income of population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Price of cigarettes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Beer consumption</a:t>
            </a:r>
          </a:p>
        </p:txBody>
      </p:sp>
    </p:spTree>
    <p:extLst>
      <p:ext uri="{BB962C8B-B14F-4D97-AF65-F5344CB8AC3E}">
        <p14:creationId xmlns:p14="http://schemas.microsoft.com/office/powerpoint/2010/main" val="104852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-weighed multivariate Euclidean distance between treated and synthetic control pre-intervention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Like (weighted) nearest neighbours matching!</a:t>
                </a: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Variable weights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How important is each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?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043" t="-13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,,arguably the most important innovation in the policy evaluation literature in the last 15 years”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3266D-0EE9-9E0E-BBA6-185A2BF0CD6B}"/>
              </a:ext>
            </a:extLst>
          </p:cNvPr>
          <p:cNvSpPr txBox="1"/>
          <p:nvPr/>
        </p:nvSpPr>
        <p:spPr>
          <a:xfrm>
            <a:off x="5416547" y="2958919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Athey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, S., &amp;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Imbens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, G. W. (2017). The state of applied econometrics: Causality and policy evaluation. Journal of Economic perspectives, 31(2), 3-32.</a:t>
            </a:r>
          </a:p>
        </p:txBody>
      </p:sp>
    </p:spTree>
    <p:extLst>
      <p:ext uri="{BB962C8B-B14F-4D97-AF65-F5344CB8AC3E}">
        <p14:creationId xmlns:p14="http://schemas.microsoft.com/office/powerpoint/2010/main" val="371160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? </a:t>
                </a:r>
                <a:endParaRPr lang="en-US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404040"/>
                    </a:solidFill>
                    <a:latin typeface="Fira Sans" pitchFamily="34"/>
                  </a:rPr>
                  <a:t>Simple</a:t>
                </a:r>
                <a:br>
                  <a:rPr lang="en-US" b="1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Use inverse of variance of each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Like scaling the variables and then using unweighted Euclidean distance matching</a:t>
                </a: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Complex</a:t>
                </a:r>
                <a:b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such that root mean squared prediction error (RMSPE) on pre-intervention target variable is minimized</a:t>
                </a:r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Increased importance of good pre-intervention prediction. We will get back to this later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043" t="-11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651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Choosing donor pool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No interference /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spillover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The donor pool unit does not receive any intervention effect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Example spillover effects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Californians living near the border may buy their cigarettes in states across the border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Other states may pass laws similar to on California</a:t>
            </a:r>
          </a:p>
        </p:txBody>
      </p:sp>
    </p:spTree>
    <p:extLst>
      <p:ext uri="{BB962C8B-B14F-4D97-AF65-F5344CB8AC3E}">
        <p14:creationId xmlns:p14="http://schemas.microsoft.com/office/powerpoint/2010/main" val="310877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Measure control variables and target variable in the donor pool unit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before and after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intervention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Ideally, large pre-intervention time window</a:t>
            </a:r>
            <a:br>
              <a:rPr lang="en-US" sz="3200" dirty="0">
                <a:solidFill>
                  <a:srgbClr val="404040"/>
                </a:solidFill>
                <a:latin typeface="Fira Sans" pitchFamily="34"/>
              </a:rPr>
            </a:b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itchFamily="34"/>
              </a:rPr>
              <a:t>Otherwise, risk overfitting pre-intervention; bad prediction for counterfactual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Be able to measure target variable after intervention</a:t>
            </a:r>
            <a:br>
              <a:rPr lang="en-US" sz="3200" dirty="0">
                <a:solidFill>
                  <a:srgbClr val="404040"/>
                </a:solidFill>
                <a:latin typeface="Fira Sans" pitchFamily="34"/>
              </a:rPr>
            </a:b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itchFamily="34"/>
              </a:rPr>
              <a:t>counterfactual is weighted average of this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2322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Convex </a:t>
            </a: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hull condition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Distribution of control and target variables in donor pool should cover treated unit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It should be possible to interpolate the target unit values pre-intervention using the donor pool units</a:t>
            </a:r>
            <a:endParaRPr lang="en-US" sz="3200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If donor pool units all have much higher cigarette sales, it is impossible to represent cigarette sales in California using positive weights which sum to 1</a:t>
            </a:r>
          </a:p>
        </p:txBody>
      </p:sp>
    </p:spTree>
    <p:extLst>
      <p:ext uri="{BB962C8B-B14F-4D97-AF65-F5344CB8AC3E}">
        <p14:creationId xmlns:p14="http://schemas.microsoft.com/office/powerpoint/2010/main" val="4255069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Interpolation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35C118C-666F-0CAD-E579-7958FEF30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42" y="1851826"/>
            <a:ext cx="8255715" cy="3508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FAD7A-1259-D0CB-03EB-E02087E3E75E}"/>
              </a:ext>
            </a:extLst>
          </p:cNvPr>
          <p:cNvSpPr txBox="1"/>
          <p:nvPr/>
        </p:nvSpPr>
        <p:spPr>
          <a:xfrm>
            <a:off x="5530850" y="6240240"/>
            <a:ext cx="631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Alves, M. F. (2022). Causal inference for the brave and true.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2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Interpretability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3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Interpretability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10312396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If donor pool is large, synthetic control can be combination of many units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Hard to interpret what the synthetic control unit is!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Therefore: sparse estimation of weights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Additional penalty such that most weights are 0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units belonging to nonzero weights can be manually inspected</a:t>
            </a:r>
          </a:p>
        </p:txBody>
      </p:sp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Synthetic control using </a:t>
            </a: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tidysynth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7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 in practice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EEE1A-7C89-190D-FD6F-DD4A0A83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47" y="1820054"/>
            <a:ext cx="7061714" cy="44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4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E25CE0E-78C1-3EB3-6800-71E86E576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3644727" y="2316664"/>
            <a:ext cx="6538719" cy="1995175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73E2B6-E127-BAAF-0379-E68AE066317F}"/>
              </a:ext>
            </a:extLst>
          </p:cNvPr>
          <p:cNvSpPr/>
          <p:nvPr/>
        </p:nvSpPr>
        <p:spPr>
          <a:xfrm>
            <a:off x="6917030" y="4311840"/>
            <a:ext cx="3266416" cy="1936560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38359D-6B81-6726-6D5D-B3A33A2A7646}"/>
              </a:ext>
            </a:extLst>
          </p:cNvPr>
          <p:cNvSpPr/>
          <p:nvPr/>
        </p:nvSpPr>
        <p:spPr>
          <a:xfrm>
            <a:off x="3644727" y="4311840"/>
            <a:ext cx="3266416" cy="193656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618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EEE1A-7C89-190D-FD6F-DD4A0A833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52" y="368300"/>
            <a:ext cx="770658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EEE1A-7C89-190D-FD6F-DD4A0A833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3" y="2012099"/>
            <a:ext cx="3424548" cy="2495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CA72B7-B780-0703-B56D-1FF8A3E0B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636" y="2012099"/>
            <a:ext cx="6636161" cy="38393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5BC24A-0C3C-9CC2-43D5-6CBDC5807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Inspecting predictors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947092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32C8A-78AD-179F-D6C7-8584D6BC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862" y="2178837"/>
            <a:ext cx="8558275" cy="18907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38F6F-008E-F2E1-3947-F0789F39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 (magic!)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924079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EEE1A-7C89-190D-FD6F-DD4A0A833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3" y="2012099"/>
            <a:ext cx="4971742" cy="39361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5BC24A-0C3C-9CC2-43D5-6CBDC5807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Inspecting weights</a:t>
            </a:r>
            <a:endParaRPr lang="en-GB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CE918-8737-7060-EDE4-0D6EAC88D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057" y="2012099"/>
            <a:ext cx="3867172" cy="231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35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7C88E6D-50CA-AAF9-E682-6CBBA801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32385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1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5BC24A-0C3C-9CC2-43D5-6CBDC5807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Creating synthetic control</a:t>
            </a:r>
            <a:endParaRPr lang="en-GB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CE918-8737-7060-EDE4-0D6EAC88D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3" y="1690688"/>
            <a:ext cx="6840160" cy="46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34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34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Inference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50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6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quantify uncertainty?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One common method: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placebo permutation test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Apply synthetic control method to each </a:t>
                </a:r>
                <a:r>
                  <a:rPr lang="en-US" sz="3200" i="1" dirty="0">
                    <a:solidFill>
                      <a:srgbClr val="404040"/>
                    </a:solidFill>
                    <a:latin typeface="Fira Sans" pitchFamily="34"/>
                  </a:rPr>
                  <a:t>donor unit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These units have no intervention effect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sym typeface="Wingdings" panose="05000000000000000000" pitchFamily="2" charset="2"/>
                  </a:rPr>
                  <a:t>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Create reference/null distribution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Compare target unit’s counterfactual to reference distribution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sym typeface="Wingdings" panose="05000000000000000000" pitchFamily="2" charset="2"/>
                  </a:rPr>
                  <a:t>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permutation p-value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There are better ways to do inference (active area of research)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  <a:blipFill>
                <a:blip r:embed="rId3"/>
                <a:stretch>
                  <a:fillRect l="-1360" t="-1697" r="-710" b="-9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92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idea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With diff-in-diff we used a control unit to attempt a correction for unmeasured time-varying confounders (e.g., macroeconomic situation in U.S.A.)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You need a good control unit!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How much is Utah like California?</a:t>
            </a: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 can instead use a weighted average of a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donor pool 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of control units to create a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synthetic control 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unit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Choose the weights such that control is like California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6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Choices, choices …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440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There are many choices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10312396" cy="46672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Which units in the donor pool?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Which control variables?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What should my weights optimize?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many nonzero unit weights should I get?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What settings do I give to the nonlinear optimizer?</a:t>
            </a:r>
          </a:p>
          <a:p>
            <a:pPr>
              <a:lnSpc>
                <a:spcPct val="11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“researcher degrees of freedom”</a:t>
            </a:r>
          </a:p>
        </p:txBody>
      </p:sp>
    </p:spTree>
    <p:extLst>
      <p:ext uri="{BB962C8B-B14F-4D97-AF65-F5344CB8AC3E}">
        <p14:creationId xmlns:p14="http://schemas.microsoft.com/office/powerpoint/2010/main" val="2703230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There are many choices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These choices influence your causal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Make good choices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sym typeface="Wingdings" panose="05000000000000000000" pitchFamily="2" charset="2"/>
                  </a:rPr>
                  <a:t>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sym typeface="Wingdings" panose="05000000000000000000" pitchFamily="2" charset="2"/>
                  </a:rPr>
                  <a:t>Think of your causal estimate as “conditional” on the “model” (choices)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Investigate the impact of different choices through robustness checks / sensitivity analysis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  <a:blipFill>
                <a:blip r:embed="rId3"/>
                <a:stretch>
                  <a:fillRect l="-1360" t="-914" r="-14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23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951C7-3C93-C1EA-4C06-39AF8247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63" y="1690688"/>
            <a:ext cx="5759273" cy="49369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9B20B9-28BA-4420-57B3-687A8A571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Leave-one-unit-out validation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264062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1258431" y="2853035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More of this in the practical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</p:spTree>
    <p:extLst>
      <p:ext uri="{BB962C8B-B14F-4D97-AF65-F5344CB8AC3E}">
        <p14:creationId xmlns:p14="http://schemas.microsoft.com/office/powerpoint/2010/main" val="3818902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89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0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6355-8CFC-4BA5-9ECA-5D945A0425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9019-9F4E-4758-95C6-42F5357D5CD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impact slide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33232" y="529063"/>
              <a:ext cx="8123445" cy="5588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…</a:t>
                          </a:r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8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3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33232" y="529063"/>
              <a:ext cx="8123445" cy="5588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76" t="-70000" r="-802703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676" t="-70000" r="-702703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329" t="-70000" r="-59798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351" t="-70000" r="-50202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351" t="-70000" r="-40202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1351" t="-70000" r="-30202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7315" t="-70000" r="-200000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…</a:t>
                          </a:r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2027" t="-70000" r="-1351" b="-8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98701" r="-802703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198701" r="-702703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198701" r="-597987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98701" r="-502027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198701" r="-402027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302632" r="-802703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302632" r="-702703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302632" r="-59798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302632" r="-5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302632" r="-4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8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397403" r="-802703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397403" r="-702703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397403" r="-59798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397403" r="-5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397403" r="-4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3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503947" r="-802703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503947" r="-702703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503947" r="-59798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503947" r="-5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503947" r="-4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596104" r="-802703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596104" r="-702703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596104" r="-59798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596104" r="-5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596104" r="-4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705263" r="-802703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705263" r="-702703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705263" r="-59798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705263" r="-5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705263" r="-4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794805" r="-802703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794805" r="-702703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794805" r="-59798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794805" r="-5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794805" r="-4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06579" r="-802703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906579" r="-702703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906579" r="-59798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06579" r="-5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906579" r="-4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93506" r="-802703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993506" r="-702703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993506" r="-59798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93506" r="-5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993506" r="-4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107895" r="-802703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1107895" r="-702703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1107895" r="-59798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107895" r="-5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1107895" r="-4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/>
          <p:nvPr/>
        </p:nvCxnSpPr>
        <p:spPr>
          <a:xfrm>
            <a:off x="1958109" y="3777672"/>
            <a:ext cx="81996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96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742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29509"/>
            <a:ext cx="10515600" cy="486336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Introduced in 2000s</a:t>
            </a:r>
          </a:p>
          <a:p>
            <a:pPr>
              <a:lnSpc>
                <a:spcPct val="120000"/>
              </a:lnSpc>
            </a:pPr>
            <a:r>
              <a:rPr lang="en-US" sz="2500" i="1" dirty="0">
                <a:solidFill>
                  <a:srgbClr val="404040"/>
                </a:solidFill>
                <a:latin typeface="Fira Sans" pitchFamily="34"/>
              </a:rPr>
              <a:t>Abadie, A., &amp; </a:t>
            </a:r>
            <a:r>
              <a:rPr lang="en-US" sz="2500" i="1" dirty="0" err="1">
                <a:solidFill>
                  <a:srgbClr val="404040"/>
                </a:solidFill>
                <a:latin typeface="Fira Sans" pitchFamily="34"/>
              </a:rPr>
              <a:t>Gardeazabal</a:t>
            </a:r>
            <a:r>
              <a:rPr lang="en-US" sz="2500" i="1" dirty="0">
                <a:solidFill>
                  <a:srgbClr val="404040"/>
                </a:solidFill>
                <a:latin typeface="Fira Sans" pitchFamily="34"/>
              </a:rPr>
              <a:t>, J. (2003). The economic costs of conflict: A case study of the Basque Country. American Economic Review, 93(1), 113-132.</a:t>
            </a:r>
          </a:p>
          <a:p>
            <a:pPr>
              <a:lnSpc>
                <a:spcPct val="120000"/>
              </a:lnSpc>
            </a:pP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sz="2600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Estimating the effect of California’s tobacco control program. Journal of the American Statistical Association, 105(490), 493-505.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An R package with JSS paper in 2011</a:t>
            </a:r>
          </a:p>
          <a:p>
            <a:pPr>
              <a:lnSpc>
                <a:spcPct val="120000"/>
              </a:lnSpc>
            </a:pP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sz="2600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, J. (2011). Synth: An R package for synthetic control methods in comparative case studies. Journal of Statistical Software, 42(13).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A great overview paper with recent learnings in 2021</a:t>
            </a:r>
          </a:p>
          <a:p>
            <a:pPr>
              <a:lnSpc>
                <a:spcPct val="120000"/>
              </a:lnSpc>
            </a:pPr>
            <a:r>
              <a:rPr lang="en-US" sz="2600" i="1" dirty="0">
                <a:solidFill>
                  <a:srgbClr val="404040"/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  <a:endParaRPr lang="en-GB" sz="2600" i="1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6375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sz="3200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the effect of the intervention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07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Again,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observed 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the post-intervention time series for the treated unit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is an unobserved counterfactual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what would have happened had the treated unit been untreated?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r="-12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004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</Words>
  <Application>Microsoft Office PowerPoint</Application>
  <PresentationFormat>Widescreen</PresentationFormat>
  <Paragraphs>495</Paragraphs>
  <Slides>50</Slides>
  <Notes>32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Fira Sans</vt:lpstr>
      <vt:lpstr>Cambria Math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Basic idea</vt:lpstr>
      <vt:lpstr>PowerPoint Presentation</vt:lpstr>
      <vt:lpstr>PowerPoint Presentation</vt:lpstr>
      <vt:lpstr>Synthetic control</vt:lpstr>
      <vt:lpstr>Synthetic control</vt:lpstr>
      <vt:lpstr>Synthetic control</vt:lpstr>
      <vt:lpstr>Synthetic control</vt:lpstr>
      <vt:lpstr>Synthetic control</vt:lpstr>
      <vt:lpstr>Synthetic Control</vt:lpstr>
      <vt:lpstr>Synthetic Control</vt:lpstr>
      <vt:lpstr>PowerPoint Presentation</vt:lpstr>
      <vt:lpstr>Three questions</vt:lpstr>
      <vt:lpstr>Estimating weights</vt:lpstr>
      <vt:lpstr>Estimating weights</vt:lpstr>
      <vt:lpstr>Estimating weights</vt:lpstr>
      <vt:lpstr>Estimating weights</vt:lpstr>
      <vt:lpstr>Estimating weights</vt:lpstr>
      <vt:lpstr>Choosing donor pool</vt:lpstr>
      <vt:lpstr>No interference / spillover</vt:lpstr>
      <vt:lpstr>Measurement</vt:lpstr>
      <vt:lpstr>Convex hull condition</vt:lpstr>
      <vt:lpstr>Interpolation</vt:lpstr>
      <vt:lpstr>Interpretability</vt:lpstr>
      <vt:lpstr>Interpretability</vt:lpstr>
      <vt:lpstr>Synthetic control using tidysynth</vt:lpstr>
      <vt:lpstr>Synthetic control in practice</vt:lpstr>
      <vt:lpstr>PowerPoint Presentation</vt:lpstr>
      <vt:lpstr>Inspecting predictors</vt:lpstr>
      <vt:lpstr>Estimating weights (magic!)</vt:lpstr>
      <vt:lpstr>Inspecting weights</vt:lpstr>
      <vt:lpstr>PowerPoint Presentation</vt:lpstr>
      <vt:lpstr>Creating synthetic control</vt:lpstr>
      <vt:lpstr>PowerPoint Presentation</vt:lpstr>
      <vt:lpstr>Inference</vt:lpstr>
      <vt:lpstr>PowerPoint Presentation</vt:lpstr>
      <vt:lpstr>How to quantify uncertainty?</vt:lpstr>
      <vt:lpstr>PowerPoint Presentation</vt:lpstr>
      <vt:lpstr>Choices, choices …</vt:lpstr>
      <vt:lpstr>There are many choices</vt:lpstr>
      <vt:lpstr>There are many choices</vt:lpstr>
      <vt:lpstr>Leave-one-unit-out validation</vt:lpstr>
      <vt:lpstr>PowerPoint Presentation</vt:lpstr>
      <vt:lpstr>Practical</vt:lpstr>
      <vt:lpstr>Default light slide</vt:lpstr>
      <vt:lpstr>Default dark slide</vt:lpstr>
      <vt:lpstr>impact slide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89</cp:revision>
  <dcterms:created xsi:type="dcterms:W3CDTF">2020-09-17T14:27:00Z</dcterms:created>
  <dcterms:modified xsi:type="dcterms:W3CDTF">2025-06-18T08:53:08Z</dcterms:modified>
</cp:coreProperties>
</file>